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500"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11600" b="1" i="0">
                <a:solidFill>
                  <a:srgbClr val="E7DBC5"/>
                </a:solidFill>
                <a:latin typeface="MNKY Banana Grotesk Sbd"/>
                <a:cs typeface="MNKY Banana Grotesk Sbd"/>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E7DBC5"/>
                </a:solidFill>
                <a:latin typeface="MNKY Banana Grotesk Sbd"/>
                <a:cs typeface="MNKY Banana Grotesk Sb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E7DBC5"/>
                </a:solidFill>
                <a:latin typeface="MNKY Banana Grotesk Sbd"/>
                <a:cs typeface="MNKY Banana Grotesk Sbd"/>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E7DBC5"/>
                </a:solidFill>
                <a:latin typeface="MNKY Banana Grotesk Sbd"/>
                <a:cs typeface="MNKY Banana Grotesk Sb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solidFill>
            <a:srgbClr val="26162B"/>
          </a:solidFill>
        </p:spPr>
        <p:txBody>
          <a:bodyPr wrap="square" lIns="0" tIns="0" rIns="0" bIns="0" rtlCol="0"/>
          <a:lstStyle/>
          <a:p>
            <a:endParaRPr/>
          </a:p>
        </p:txBody>
      </p:sp>
      <p:sp>
        <p:nvSpPr>
          <p:cNvPr id="2" name="Holder 2"/>
          <p:cNvSpPr>
            <a:spLocks noGrp="1"/>
          </p:cNvSpPr>
          <p:nvPr>
            <p:ph type="title"/>
          </p:nvPr>
        </p:nvSpPr>
        <p:spPr>
          <a:xfrm>
            <a:off x="1292520" y="2295696"/>
            <a:ext cx="5352415" cy="1798954"/>
          </a:xfrm>
          <a:prstGeom prst="rect">
            <a:avLst/>
          </a:prstGeom>
        </p:spPr>
        <p:txBody>
          <a:bodyPr wrap="square" lIns="0" tIns="0" rIns="0" bIns="0">
            <a:spAutoFit/>
          </a:bodyPr>
          <a:lstStyle>
            <a:lvl1pPr>
              <a:defRPr sz="11600" b="1" i="0">
                <a:solidFill>
                  <a:srgbClr val="E7DBC5"/>
                </a:solidFill>
                <a:latin typeface="MNKY Banana Grotesk Sbd"/>
                <a:cs typeface="MNKY Banana Grotesk Sbd"/>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3/10/2026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09601" y="800331"/>
            <a:ext cx="6089478" cy="3710631"/>
          </a:xfrm>
          <a:prstGeom prst="rect">
            <a:avLst/>
          </a:prstGeom>
        </p:spPr>
        <p:txBody>
          <a:bodyPr vert="horz" wrap="square" lIns="0" tIns="17145" rIns="0" bIns="0" rtlCol="0">
            <a:spAutoFit/>
          </a:bodyPr>
          <a:lstStyle/>
          <a:p>
            <a:pPr marL="12700">
              <a:lnSpc>
                <a:spcPct val="100000"/>
              </a:lnSpc>
              <a:spcBef>
                <a:spcPts val="135"/>
              </a:spcBef>
            </a:pPr>
            <a:r>
              <a:rPr lang="en-AU" sz="6000" spc="-10" dirty="0"/>
              <a:t>Expectations around speaking to clients: Meeting Etiquette</a:t>
            </a:r>
            <a:endParaRPr sz="6000" spc="-10" dirty="0"/>
          </a:p>
        </p:txBody>
      </p:sp>
      <p:sp>
        <p:nvSpPr>
          <p:cNvPr id="3" name="object 3"/>
          <p:cNvSpPr txBox="1"/>
          <p:nvPr/>
        </p:nvSpPr>
        <p:spPr>
          <a:xfrm>
            <a:off x="7181750" y="202854"/>
            <a:ext cx="10877650" cy="6347570"/>
          </a:xfrm>
          <a:prstGeom prst="rect">
            <a:avLst/>
          </a:prstGeom>
        </p:spPr>
        <p:txBody>
          <a:bodyPr vert="horz" wrap="square" lIns="0" tIns="120014" rIns="0" bIns="0" rtlCol="0">
            <a:spAutoFit/>
          </a:bodyPr>
          <a:lstStyle/>
          <a:p>
            <a:pPr marL="12700" marR="5080">
              <a:lnSpc>
                <a:spcPct val="120600"/>
              </a:lnSpc>
              <a:spcBef>
                <a:spcPts val="5"/>
              </a:spcBef>
            </a:pPr>
            <a:r>
              <a:rPr lang="en-AU" sz="2400" b="1" dirty="0">
                <a:solidFill>
                  <a:srgbClr val="E7DBC5"/>
                </a:solidFill>
                <a:latin typeface="MNKY Banana Grotesk Sbd"/>
                <a:cs typeface="MNKY Banana Grotesk Sbd"/>
              </a:rPr>
              <a:t>Make sure that you join meetings on time, whether this is face to face or a Teams meeting. If it is a Teams meeting, make sure your camera is on and you are in a location without background noise/distractions. </a:t>
            </a:r>
          </a:p>
          <a:p>
            <a:pPr marL="12700" marR="5080">
              <a:lnSpc>
                <a:spcPct val="120600"/>
              </a:lnSpc>
              <a:spcBef>
                <a:spcPts val="5"/>
              </a:spcBef>
            </a:pPr>
            <a:endParaRPr lang="en-AU" sz="2400" b="1" dirty="0">
              <a:solidFill>
                <a:srgbClr val="E7DBC5"/>
              </a:solidFill>
              <a:latin typeface="MNKY Banana Grotesk Sbd"/>
              <a:cs typeface="MNKY Banana Grotesk Sbd"/>
            </a:endParaRPr>
          </a:p>
          <a:p>
            <a:pPr marL="12700" marR="5080">
              <a:lnSpc>
                <a:spcPct val="120600"/>
              </a:lnSpc>
              <a:spcBef>
                <a:spcPts val="5"/>
              </a:spcBef>
            </a:pPr>
            <a:r>
              <a:rPr lang="en-AU" sz="2400" b="1" dirty="0">
                <a:solidFill>
                  <a:srgbClr val="E7DBC5"/>
                </a:solidFill>
                <a:latin typeface="MNKY Banana Grotesk Sbd"/>
                <a:cs typeface="MNKY Banana Grotesk Sbd"/>
              </a:rPr>
              <a:t>Make sure you look presentable and professional, if joining when working from home, make sure your background is clean and tidy, or use The Breakthrough Office background (This can be found in the TBO General SOP’s, I have also included this below)</a:t>
            </a:r>
          </a:p>
          <a:p>
            <a:pPr marL="12700" marR="5080">
              <a:lnSpc>
                <a:spcPct val="120600"/>
              </a:lnSpc>
              <a:spcBef>
                <a:spcPts val="5"/>
              </a:spcBef>
            </a:pPr>
            <a:endParaRPr lang="en-AU" sz="2400" b="1" dirty="0">
              <a:solidFill>
                <a:srgbClr val="E7DBC5"/>
              </a:solidFill>
              <a:latin typeface="MNKY Banana Grotesk Sbd"/>
              <a:cs typeface="MNKY Banana Grotesk Sbd"/>
            </a:endParaRPr>
          </a:p>
          <a:p>
            <a:pPr marL="12700" marR="5080">
              <a:lnSpc>
                <a:spcPct val="120600"/>
              </a:lnSpc>
              <a:spcBef>
                <a:spcPts val="5"/>
              </a:spcBef>
            </a:pPr>
            <a:r>
              <a:rPr lang="en-AU" sz="2400" b="1" dirty="0">
                <a:solidFill>
                  <a:srgbClr val="E7DBC5"/>
                </a:solidFill>
                <a:latin typeface="MNKY Banana Grotesk Sbd"/>
                <a:cs typeface="MNKY Banana Grotesk Sbd"/>
              </a:rPr>
              <a:t>Make some small talk before the meeting, ask about the weather or how their day has been. This helps ease you both into the conversation and build your relationship. </a:t>
            </a:r>
          </a:p>
          <a:p>
            <a:pPr marL="12700" marR="5080">
              <a:lnSpc>
                <a:spcPct val="120600"/>
              </a:lnSpc>
              <a:spcBef>
                <a:spcPts val="5"/>
              </a:spcBef>
            </a:pPr>
            <a:endParaRPr lang="en-AU" sz="2400" b="1" dirty="0">
              <a:solidFill>
                <a:srgbClr val="E7DBC5"/>
              </a:solidFill>
              <a:latin typeface="MNKY Banana Grotesk Sbd"/>
              <a:cs typeface="MNKY Banana Grotesk Sbd"/>
            </a:endParaRPr>
          </a:p>
          <a:p>
            <a:pPr marL="12700" marR="5080">
              <a:lnSpc>
                <a:spcPct val="120600"/>
              </a:lnSpc>
              <a:spcBef>
                <a:spcPts val="5"/>
              </a:spcBef>
            </a:pPr>
            <a:r>
              <a:rPr lang="en-AU" sz="2400" b="1" dirty="0">
                <a:solidFill>
                  <a:srgbClr val="E7DBC5"/>
                </a:solidFill>
                <a:latin typeface="MNKY Banana Grotesk Sbd"/>
                <a:cs typeface="MNKY Banana Grotesk Sbd"/>
              </a:rPr>
              <a:t>Have someone else in the meeting if you feel that notes and action points are required. This is a great way to ensure you can give the person your full attention. </a:t>
            </a:r>
          </a:p>
        </p:txBody>
      </p:sp>
      <p:pic>
        <p:nvPicPr>
          <p:cNvPr id="5" name="object 5"/>
          <p:cNvPicPr/>
          <p:nvPr/>
        </p:nvPicPr>
        <p:blipFill>
          <a:blip r:embed="rId2" cstate="print"/>
          <a:stretch>
            <a:fillRect/>
          </a:stretch>
        </p:blipFill>
        <p:spPr>
          <a:xfrm>
            <a:off x="7181750" y="9608573"/>
            <a:ext cx="3924209" cy="352601"/>
          </a:xfrm>
          <a:prstGeom prst="rect">
            <a:avLst/>
          </a:prstGeom>
        </p:spPr>
      </p:pic>
      <p:pic>
        <p:nvPicPr>
          <p:cNvPr id="6" name="object 6"/>
          <p:cNvPicPr/>
          <p:nvPr/>
        </p:nvPicPr>
        <p:blipFill>
          <a:blip r:embed="rId3" cstate="print"/>
          <a:stretch>
            <a:fillRect/>
          </a:stretch>
        </p:blipFill>
        <p:spPr>
          <a:xfrm>
            <a:off x="0" y="5380623"/>
            <a:ext cx="5473357" cy="4906376"/>
          </a:xfrm>
          <a:prstGeom prst="rect">
            <a:avLst/>
          </a:prstGeom>
        </p:spPr>
      </p:pic>
      <p:pic>
        <p:nvPicPr>
          <p:cNvPr id="4" name="Picture 3">
            <a:extLst>
              <a:ext uri="{FF2B5EF4-FFF2-40B4-BE49-F238E27FC236}">
                <a16:creationId xmlns:a16="http://schemas.microsoft.com/office/drawing/2014/main" id="{C262B3B3-886E-2467-4854-AC6F731BDDDB}"/>
              </a:ext>
            </a:extLst>
          </p:cNvPr>
          <p:cNvPicPr>
            <a:picLocks noChangeAspect="1"/>
          </p:cNvPicPr>
          <p:nvPr/>
        </p:nvPicPr>
        <p:blipFill>
          <a:blip r:embed="rId4"/>
          <a:stretch>
            <a:fillRect/>
          </a:stretch>
        </p:blipFill>
        <p:spPr>
          <a:xfrm>
            <a:off x="11811000" y="6862350"/>
            <a:ext cx="5562600"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166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MNKY Banana Grotesk Sbd</vt:lpstr>
      <vt:lpstr>Office Theme</vt:lpstr>
      <vt:lpstr>Expectations around speaking to clients: Meeting Etiquette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S</dc:creator>
  <cp:lastModifiedBy>Katie Suthers</cp:lastModifiedBy>
  <cp:revision>5</cp:revision>
  <dcterms:created xsi:type="dcterms:W3CDTF">2026-02-05T23:28:32Z</dcterms:created>
  <dcterms:modified xsi:type="dcterms:W3CDTF">2026-03-10T04:58:03Z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2026-02-05T00:00:00Z</vt:filetime>
  </property>
  <property fmtid="{D5CDD505-2E9C-101B-9397-08002B2CF9AE}" pid="3" name="CreationClient">
    <vt:lpwstr>authoring</vt:lpwstr>
  </property>
  <property fmtid="{D5CDD505-2E9C-101B-9397-08002B2CF9AE}" pid="4" name="Creator">
    <vt:lpwstr>Adobe Express</vt:lpwstr>
  </property>
  <property fmtid="{D5CDD505-2E9C-101B-9397-08002B2CF9AE}" pid="5" name="LastSaved">
    <vt:filetime>2026-02-05T00:00:00Z</vt:filetime>
  </property>
  <property fmtid="{D5CDD505-2E9C-101B-9397-08002B2CF9AE}" pid="6" name="Producer">
    <vt:lpwstr>Adobe Express</vt:lpwstr>
  </property>
</Properties>
</file>